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1" r:id="rId5"/>
    <p:sldId id="262" r:id="rId6"/>
    <p:sldId id="260" r:id="rId7"/>
    <p:sldId id="263" r:id="rId8"/>
    <p:sldId id="264" r:id="rId9"/>
    <p:sldId id="266" r:id="rId10"/>
    <p:sldId id="265" r:id="rId11"/>
    <p:sldId id="268" r:id="rId12"/>
    <p:sldId id="269" r:id="rId13"/>
    <p:sldId id="271" r:id="rId14"/>
    <p:sldId id="270" r:id="rId15"/>
    <p:sldId id="272" r:id="rId16"/>
    <p:sldId id="273" r:id="rId17"/>
    <p:sldId id="274" r:id="rId18"/>
    <p:sldId id="275" r:id="rId19"/>
    <p:sldId id="276" r:id="rId20"/>
    <p:sldId id="277" r:id="rId21"/>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68"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4964FF40-B7AA-4274-8B27-1394CFA9D349}"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741170-853B-43D8-AE0D-1A9E7BFC1CD2}"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64FF40-B7AA-4274-8B27-1394CFA9D349}"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741170-853B-43D8-AE0D-1A9E7BFC1C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64FF40-B7AA-4274-8B27-1394CFA9D349}"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741170-853B-43D8-AE0D-1A9E7BFC1C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64FF40-B7AA-4274-8B27-1394CFA9D349}"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741170-853B-43D8-AE0D-1A9E7BFC1CD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4964FF40-B7AA-4274-8B27-1394CFA9D349}" type="datetimeFigureOut">
              <a:rPr lang="en-US" smtClean="0"/>
              <a:t>9/15/2016</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34741170-853B-43D8-AE0D-1A9E7BFC1CD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64FF40-B7AA-4274-8B27-1394CFA9D349}" type="datetimeFigureOut">
              <a:rPr lang="en-US" smtClean="0"/>
              <a:t>9/15/2016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741170-853B-43D8-AE0D-1A9E7BFC1C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64FF40-B7AA-4274-8B27-1394CFA9D349}" type="datetimeFigureOut">
              <a:rPr lang="en-US" smtClean="0"/>
              <a:t>9/15/2016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741170-853B-43D8-AE0D-1A9E7BFC1C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64FF40-B7AA-4274-8B27-1394CFA9D349}" type="datetimeFigureOut">
              <a:rPr lang="en-US" smtClean="0"/>
              <a:t>9/15/2016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741170-853B-43D8-AE0D-1A9E7BFC1C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64FF40-B7AA-4274-8B27-1394CFA9D349}" type="datetimeFigureOut">
              <a:rPr lang="en-US" smtClean="0"/>
              <a:t>9/15/2016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741170-853B-43D8-AE0D-1A9E7BFC1C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964FF40-B7AA-4274-8B27-1394CFA9D349}" type="datetimeFigureOut">
              <a:rPr lang="en-US" smtClean="0"/>
              <a:t>9/15/2016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741170-853B-43D8-AE0D-1A9E7BFC1CD2}"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4964FF40-B7AA-4274-8B27-1394CFA9D349}" type="datetimeFigureOut">
              <a:rPr lang="en-US" smtClean="0"/>
              <a:t>9/15/2016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741170-853B-43D8-AE0D-1A9E7BFC1CD2}"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4964FF40-B7AA-4274-8B27-1394CFA9D349}" type="datetimeFigureOut">
              <a:rPr lang="en-US" smtClean="0"/>
              <a:t>9/15/2016</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34741170-853B-43D8-AE0D-1A9E7BFC1CD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tabLst>
          <a:tab pos="3830638" algn="l"/>
        </a:tabLst>
        <a:defRPr sz="3600" b="1" i="0" u="none"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0425"/>
            <a:ext cx="4419600" cy="1146175"/>
          </a:xfrm>
        </p:spPr>
        <p:txBody>
          <a:bodyPr>
            <a:normAutofit fontScale="90000"/>
          </a:bodyPr>
          <a:lstStyle/>
          <a:p>
            <a:r>
              <a:rPr lang="en-US" dirty="0" smtClean="0"/>
              <a:t>FY15 Title I Completion Report Directions</a:t>
            </a:r>
            <a:endParaRPr lang="en-US" dirty="0"/>
          </a:p>
        </p:txBody>
      </p:sp>
      <p:sp>
        <p:nvSpPr>
          <p:cNvPr id="3" name="Subtitle 2"/>
          <p:cNvSpPr>
            <a:spLocks noGrp="1"/>
          </p:cNvSpPr>
          <p:nvPr>
            <p:ph type="subTitle" idx="1"/>
          </p:nvPr>
        </p:nvSpPr>
        <p:spPr/>
        <p:txBody>
          <a:bodyPr/>
          <a:lstStyle/>
          <a:p>
            <a:r>
              <a:rPr lang="en-US" dirty="0" smtClean="0"/>
              <a:t>CR Programs Details Section</a:t>
            </a:r>
          </a:p>
          <a:p>
            <a:r>
              <a:rPr lang="en-US" dirty="0" smtClean="0"/>
              <a:t>GME System</a:t>
            </a:r>
            <a:endParaRPr lang="en-US" dirty="0"/>
          </a:p>
        </p:txBody>
      </p:sp>
    </p:spTree>
    <p:extLst>
      <p:ext uri="{BB962C8B-B14F-4D97-AF65-F5344CB8AC3E}">
        <p14:creationId xmlns:p14="http://schemas.microsoft.com/office/powerpoint/2010/main" val="825372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762000"/>
          </a:xfrm>
        </p:spPr>
        <p:txBody>
          <a:bodyPr>
            <a:normAutofit/>
          </a:bodyPr>
          <a:lstStyle/>
          <a:p>
            <a:r>
              <a:rPr lang="en-US" sz="2000" dirty="0" smtClean="0"/>
              <a:t>1% Obligation:  The following is an example of obligated amounts for the parent involvement set aside ($500,000+ allocation).</a:t>
            </a:r>
            <a:endParaRPr lang="en-US" sz="20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3988"/>
            <a:ext cx="8686800" cy="9148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2"/>
          <p:cNvSpPr txBox="1">
            <a:spLocks/>
          </p:cNvSpPr>
          <p:nvPr/>
        </p:nvSpPr>
        <p:spPr>
          <a:xfrm>
            <a:off x="228600" y="1865987"/>
            <a:ext cx="8677275" cy="3877985"/>
          </a:xfrm>
          <a:prstGeom prst="rect">
            <a:avLst/>
          </a:prstGeom>
          <a:noFill/>
        </p:spPr>
        <p:txBody>
          <a:bodyPr vert="horz" wrap="square" lIns="91440" tIns="45720" rIns="91440" bIns="45720" rtlCol="0" anchor="b">
            <a:spAutoFit/>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r>
              <a:rPr lang="en-US" sz="2400" dirty="0" smtClean="0"/>
              <a:t>Parent Involvement Carryover</a:t>
            </a:r>
            <a:r>
              <a:rPr lang="en-US" sz="1800" dirty="0" smtClean="0"/>
              <a:t/>
            </a:r>
            <a:br>
              <a:rPr lang="en-US" sz="1800" dirty="0" smtClean="0"/>
            </a:br>
            <a:r>
              <a:rPr lang="en-US" sz="800" dirty="0" smtClean="0"/>
              <a:t/>
            </a:r>
            <a:br>
              <a:rPr lang="en-US" sz="800" dirty="0" smtClean="0"/>
            </a:br>
            <a:r>
              <a:rPr lang="en-US" sz="1800" dirty="0" smtClean="0"/>
              <a:t>Parent Involvement set aside funds must be tracked separately and any unused funds that are carried over must be spent within that program in the following year.</a:t>
            </a:r>
          </a:p>
          <a:p>
            <a:endParaRPr lang="en-US" sz="800" dirty="0" smtClean="0"/>
          </a:p>
          <a:p>
            <a:r>
              <a:rPr lang="en-US" sz="1800" dirty="0" smtClean="0"/>
              <a:t>Column 1: Enter the 1% obligation of your Title I allocation for FY14.</a:t>
            </a:r>
          </a:p>
          <a:p>
            <a:r>
              <a:rPr lang="en-US" sz="1800" dirty="0" smtClean="0"/>
              <a:t>Column 2: Enter the amount budgeted for parent/family involvement (can be more than the 1% required).</a:t>
            </a:r>
          </a:p>
          <a:p>
            <a:r>
              <a:rPr lang="en-US" sz="1800" dirty="0" smtClean="0"/>
              <a:t>Column 3: Enter the amount actually expended for parent/family involvement.</a:t>
            </a:r>
          </a:p>
          <a:p>
            <a:r>
              <a:rPr lang="en-US" sz="1800" dirty="0" smtClean="0"/>
              <a:t>Column 4: Enter the difference between the amount in column 1 (1% Obligation Amount) and the amount in column 3 (Actual Expenses).</a:t>
            </a:r>
          </a:p>
          <a:p>
            <a:endParaRPr lang="en-US" sz="800" dirty="0" smtClean="0"/>
          </a:p>
          <a:p>
            <a:r>
              <a:rPr lang="en-US" sz="1800" dirty="0" smtClean="0"/>
              <a:t>If the amount in column 3 is less than the amount in column 1, the amount in column 4 (Carryover), must be carried forward to FY15 and used for parent/family involvement activities.</a:t>
            </a:r>
            <a:endParaRPr lang="en-US" sz="1800" dirty="0"/>
          </a:p>
        </p:txBody>
      </p:sp>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746323"/>
            <a:ext cx="8677275" cy="93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9233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5181600"/>
          </a:xfrm>
        </p:spPr>
        <p:txBody>
          <a:bodyPr>
            <a:noAutofit/>
          </a:bodyPr>
          <a:lstStyle/>
          <a:p>
            <a:r>
              <a:rPr lang="en-US" sz="2000" dirty="0"/>
              <a:t>If your LEA had a Title I allocation of $500,000 or more, complete the following table for activities supported by the required 1% set aside indicated in the Parent Involvement Carryover table above. If you expended more than the 1%, </a:t>
            </a:r>
            <a:r>
              <a:rPr lang="en-US" sz="2000" u="sng" dirty="0"/>
              <a:t>do not include those funds </a:t>
            </a:r>
            <a:r>
              <a:rPr lang="en-US" sz="2000" dirty="0"/>
              <a:t>in columns 1 and 2. Select all that were completed by the LEA or its Title I schools for the 2013-2014 school year. </a:t>
            </a:r>
            <a:br>
              <a:rPr lang="en-US" sz="2000" dirty="0"/>
            </a:br>
            <a:r>
              <a:rPr lang="en-US" sz="1200" dirty="0"/>
              <a:t/>
            </a:r>
            <a:br>
              <a:rPr lang="en-US" sz="1200" dirty="0"/>
            </a:br>
            <a:r>
              <a:rPr lang="en-US" sz="2000" dirty="0"/>
              <a:t>The total under column 1 </a:t>
            </a:r>
            <a:r>
              <a:rPr lang="en-US" sz="2000" dirty="0" smtClean="0"/>
              <a:t>(district/charter holder expenditures) plus </a:t>
            </a:r>
            <a:r>
              <a:rPr lang="en-US" sz="2000" dirty="0"/>
              <a:t>the total under column 2 </a:t>
            </a:r>
            <a:r>
              <a:rPr lang="en-US" sz="2000" dirty="0" smtClean="0"/>
              <a:t>(school-level expenditures) should </a:t>
            </a:r>
            <a:r>
              <a:rPr lang="en-US" sz="2000" dirty="0"/>
              <a:t>equal the required 1% set aside amount. Note: The total for column 1 should not exceed 5% of the 1% set aside amount.</a:t>
            </a:r>
            <a:br>
              <a:rPr lang="en-US" sz="2000" dirty="0"/>
            </a:br>
            <a:r>
              <a:rPr lang="en-US" sz="1200" dirty="0"/>
              <a:t/>
            </a:r>
            <a:br>
              <a:rPr lang="en-US" sz="1200" dirty="0"/>
            </a:br>
            <a:r>
              <a:rPr lang="en-US" sz="2000" dirty="0" smtClean="0"/>
              <a:t>Enter </a:t>
            </a:r>
            <a:r>
              <a:rPr lang="en-US" sz="2000" dirty="0"/>
              <a:t>any other federal, state, or local funds that were </a:t>
            </a:r>
            <a:r>
              <a:rPr lang="en-US" sz="2000" dirty="0" smtClean="0"/>
              <a:t>used in column 3. "</a:t>
            </a:r>
            <a:r>
              <a:rPr lang="en-US" sz="2000" dirty="0"/>
              <a:t>Other Funds</a:t>
            </a:r>
            <a:r>
              <a:rPr lang="en-US" sz="2000" dirty="0" smtClean="0"/>
              <a:t>".  Enter zeroes </a:t>
            </a:r>
            <a:r>
              <a:rPr lang="en-US" sz="2000" dirty="0"/>
              <a:t>if none.</a:t>
            </a:r>
            <a:br>
              <a:rPr lang="en-US" sz="2000" dirty="0"/>
            </a:br>
            <a:r>
              <a:rPr lang="en-US" sz="2000" dirty="0" smtClean="0"/>
              <a:t/>
            </a:r>
            <a:br>
              <a:rPr lang="en-US" sz="2000" dirty="0" smtClean="0"/>
            </a:br>
            <a:r>
              <a:rPr lang="en-US" sz="2000" dirty="0" smtClean="0"/>
              <a:t>In column 4, enter the name of the school(s) that received the services listed.</a:t>
            </a:r>
            <a:endParaRPr lang="en-US" sz="2000" dirty="0"/>
          </a:p>
        </p:txBody>
      </p:sp>
      <p:sp>
        <p:nvSpPr>
          <p:cNvPr id="3" name="TextBox 2"/>
          <p:cNvSpPr txBox="1"/>
          <p:nvPr/>
        </p:nvSpPr>
        <p:spPr>
          <a:xfrm>
            <a:off x="457200" y="381000"/>
            <a:ext cx="6858000" cy="461665"/>
          </a:xfrm>
          <a:prstGeom prst="rect">
            <a:avLst/>
          </a:prstGeom>
          <a:noFill/>
        </p:spPr>
        <p:txBody>
          <a:bodyPr wrap="square" rtlCol="0">
            <a:spAutoFit/>
          </a:bodyPr>
          <a:lstStyle/>
          <a:p>
            <a:r>
              <a:rPr lang="en-US" sz="2400" dirty="0" smtClean="0"/>
              <a:t>Parent Involvement Activities - 1% Obligation</a:t>
            </a:r>
            <a:endParaRPr lang="en-US" sz="2400" dirty="0"/>
          </a:p>
        </p:txBody>
      </p:sp>
    </p:spTree>
    <p:extLst>
      <p:ext uri="{BB962C8B-B14F-4D97-AF65-F5344CB8AC3E}">
        <p14:creationId xmlns:p14="http://schemas.microsoft.com/office/powerpoint/2010/main" val="3597811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621" y="183445"/>
            <a:ext cx="861060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621" y="3523544"/>
            <a:ext cx="8610601" cy="3161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9359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5029200"/>
            <a:ext cx="8839200" cy="1006813"/>
          </a:xfrm>
        </p:spPr>
        <p:txBody>
          <a:bodyPr>
            <a:normAutofit fontScale="85000" lnSpcReduction="20000"/>
          </a:bodyPr>
          <a:lstStyle/>
          <a:p>
            <a:r>
              <a:rPr lang="en-US" sz="2100" dirty="0"/>
              <a:t>Arizona's ESEA Flexibility Request requires that schools identified as Priority or Focus must reserve a portion, as needed, of their Title I-A allocation for public school choice. Reminder: Students who participated in the SI Choice program should have been entered into SAIS.</a:t>
            </a:r>
            <a:r>
              <a:rPr lang="en-US" dirty="0"/>
              <a:t/>
            </a:r>
            <a:br>
              <a:rPr lang="en-US" dirty="0"/>
            </a:br>
            <a:endParaRPr lang="en-US" dirty="0"/>
          </a:p>
        </p:txBody>
      </p:sp>
      <p:sp>
        <p:nvSpPr>
          <p:cNvPr id="3" name="Title 2"/>
          <p:cNvSpPr>
            <a:spLocks noGrp="1"/>
          </p:cNvSpPr>
          <p:nvPr>
            <p:ph type="title"/>
          </p:nvPr>
        </p:nvSpPr>
        <p:spPr>
          <a:xfrm>
            <a:off x="152400" y="4419600"/>
            <a:ext cx="8915400" cy="577368"/>
          </a:xfrm>
        </p:spPr>
        <p:txBody>
          <a:bodyPr>
            <a:noAutofit/>
          </a:bodyPr>
          <a:lstStyle/>
          <a:p>
            <a:r>
              <a:rPr lang="en-US" sz="2000" dirty="0"/>
              <a:t/>
            </a:r>
            <a:br>
              <a:rPr lang="en-US" sz="2000" dirty="0"/>
            </a:br>
            <a:r>
              <a:rPr lang="en-US" sz="3200" dirty="0" smtClean="0"/>
              <a:t>Public School Choice Set Aside</a:t>
            </a:r>
            <a:endParaRPr lang="en-US" sz="3200" dirty="0"/>
          </a:p>
        </p:txBody>
      </p:sp>
    </p:spTree>
    <p:extLst>
      <p:ext uri="{BB962C8B-B14F-4D97-AF65-F5344CB8AC3E}">
        <p14:creationId xmlns:p14="http://schemas.microsoft.com/office/powerpoint/2010/main" val="36958027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944562"/>
          </a:xfrm>
        </p:spPr>
        <p:txBody>
          <a:bodyPr>
            <a:normAutofit fontScale="90000"/>
          </a:bodyPr>
          <a:lstStyle/>
          <a:p>
            <a:r>
              <a:rPr lang="en-US" dirty="0"/>
              <a:t/>
            </a:r>
            <a:br>
              <a:rPr lang="en-US" dirty="0"/>
            </a:br>
            <a:r>
              <a:rPr lang="en-US" dirty="0"/>
              <a:t/>
            </a:r>
            <a:br>
              <a:rPr lang="en-US" dirty="0"/>
            </a:br>
            <a:r>
              <a:rPr lang="en-US" dirty="0" smtClean="0"/>
              <a:t>Public School Choice Set Aside for Priority or Focus Schools</a:t>
            </a:r>
            <a:endParaRPr lang="en-US" dirty="0"/>
          </a:p>
        </p:txBody>
      </p:sp>
      <p:sp>
        <p:nvSpPr>
          <p:cNvPr id="3" name="Rectangle 2"/>
          <p:cNvSpPr/>
          <p:nvPr/>
        </p:nvSpPr>
        <p:spPr>
          <a:xfrm>
            <a:off x="533400" y="1882914"/>
            <a:ext cx="8153400" cy="707886"/>
          </a:xfrm>
          <a:prstGeom prst="rect">
            <a:avLst/>
          </a:prstGeom>
        </p:spPr>
        <p:txBody>
          <a:bodyPr wrap="square">
            <a:spAutoFit/>
          </a:bodyPr>
          <a:lstStyle/>
          <a:p>
            <a:r>
              <a:rPr lang="en-US" sz="2000" dirty="0" smtClean="0"/>
              <a:t>In </a:t>
            </a:r>
            <a:r>
              <a:rPr lang="en-US" sz="2000" dirty="0"/>
              <a:t>the table below, enter the amount set aside for </a:t>
            </a:r>
            <a:r>
              <a:rPr lang="en-US" sz="2000" b="1" dirty="0"/>
              <a:t>Public School Choice</a:t>
            </a:r>
            <a:r>
              <a:rPr lang="en-US" sz="2000" dirty="0"/>
              <a:t> for </a:t>
            </a:r>
            <a:r>
              <a:rPr lang="en-US" sz="2000" i="1" dirty="0"/>
              <a:t>each</a:t>
            </a:r>
            <a:r>
              <a:rPr lang="en-US" sz="2000" dirty="0"/>
              <a:t> of your schools</a:t>
            </a:r>
            <a:r>
              <a:rPr lang="en-US" sz="2000" dirty="0" smtClean="0"/>
              <a:t>.  You will have the option to add rows.</a:t>
            </a:r>
            <a:endParaRPr lang="en-US" sz="20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619375"/>
            <a:ext cx="8729665" cy="134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51078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57200" y="5410200"/>
            <a:ext cx="8305800" cy="414649"/>
          </a:xfrm>
        </p:spPr>
        <p:txBody>
          <a:bodyPr>
            <a:normAutofit fontScale="92500"/>
          </a:bodyPr>
          <a:lstStyle/>
          <a:p>
            <a:r>
              <a:rPr lang="en-US" dirty="0" smtClean="0"/>
              <a:t>Complete the following tables as they apply to your Targeted Assistance School(s).</a:t>
            </a:r>
            <a:endParaRPr lang="en-US" dirty="0"/>
          </a:p>
        </p:txBody>
      </p:sp>
      <p:sp>
        <p:nvSpPr>
          <p:cNvPr id="3" name="Title 2"/>
          <p:cNvSpPr>
            <a:spLocks noGrp="1"/>
          </p:cNvSpPr>
          <p:nvPr>
            <p:ph type="title"/>
          </p:nvPr>
        </p:nvSpPr>
        <p:spPr>
          <a:xfrm>
            <a:off x="457200" y="4648200"/>
            <a:ext cx="8305800" cy="641832"/>
          </a:xfrm>
        </p:spPr>
        <p:txBody>
          <a:bodyPr/>
          <a:lstStyle/>
          <a:p>
            <a:r>
              <a:rPr lang="en-US" dirty="0" smtClean="0"/>
              <a:t>Targeted Assistance Schools</a:t>
            </a:r>
            <a:endParaRPr lang="en-US" dirty="0"/>
          </a:p>
        </p:txBody>
      </p:sp>
    </p:spTree>
    <p:extLst>
      <p:ext uri="{BB962C8B-B14F-4D97-AF65-F5344CB8AC3E}">
        <p14:creationId xmlns:p14="http://schemas.microsoft.com/office/powerpoint/2010/main" val="1171121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rmAutofit/>
          </a:bodyPr>
          <a:lstStyle/>
          <a:p>
            <a:r>
              <a:rPr lang="en-US" sz="2800" dirty="0" smtClean="0"/>
              <a:t>Targeted Assistance Instructional Support (including </a:t>
            </a:r>
            <a:r>
              <a:rPr lang="en-US" sz="2800" dirty="0"/>
              <a:t>s</a:t>
            </a:r>
            <a:r>
              <a:rPr lang="en-US" sz="2800" dirty="0" smtClean="0"/>
              <a:t>ummer school)</a:t>
            </a:r>
            <a:endParaRPr lang="en-US" sz="28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2" y="1143000"/>
            <a:ext cx="8686798" cy="9164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1"/>
          <p:cNvSpPr txBox="1">
            <a:spLocks/>
          </p:cNvSpPr>
          <p:nvPr/>
        </p:nvSpPr>
        <p:spPr>
          <a:xfrm>
            <a:off x="457200" y="2133600"/>
            <a:ext cx="8229600" cy="609600"/>
          </a:xfrm>
          <a:prstGeom prst="rect">
            <a:avLst/>
          </a:prstGeom>
        </p:spPr>
        <p:txBody>
          <a:bodyPr vert="horz" lIns="91440" tIns="45720" rIns="91440" bIns="45720" rtlCol="0" anchor="b">
            <a:normAutofit fontScale="97500"/>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r>
              <a:rPr lang="en-US" sz="2800" dirty="0" smtClean="0"/>
              <a:t>Targeted Assistance Support Services</a:t>
            </a:r>
            <a:endParaRPr lang="en-US" sz="2800" dirty="0"/>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2" y="2743200"/>
            <a:ext cx="8686798" cy="8718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457201" y="3733800"/>
            <a:ext cx="8229600" cy="1371600"/>
          </a:xfrm>
          <a:prstGeom prst="rect">
            <a:avLst/>
          </a:prstGeom>
        </p:spPr>
        <p:txBody>
          <a:bodyPr vert="horz" lIns="91440" tIns="45720" rIns="91440" bIns="45720" rtlCol="0" anchor="b">
            <a:normAutofit fontScale="90000" lnSpcReduction="10000"/>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r>
              <a:rPr lang="en-US" sz="3100" dirty="0" smtClean="0"/>
              <a:t>Staff – Targeted Assistance Program Schools</a:t>
            </a:r>
          </a:p>
          <a:p>
            <a:r>
              <a:rPr lang="en-US" sz="2200" dirty="0" smtClean="0"/>
              <a:t>NOTE</a:t>
            </a:r>
            <a:r>
              <a:rPr lang="en-US" sz="2200" dirty="0"/>
              <a:t>: These positions are for only those paid with </a:t>
            </a:r>
            <a:r>
              <a:rPr lang="en-US" sz="2200" i="1" dirty="0"/>
              <a:t>Title I</a:t>
            </a:r>
            <a:r>
              <a:rPr lang="en-US" sz="2200" dirty="0"/>
              <a:t> funds, including summer school staff. "Other": </a:t>
            </a:r>
            <a:r>
              <a:rPr lang="en-US" sz="2200" dirty="0" smtClean="0"/>
              <a:t> translation</a:t>
            </a:r>
            <a:r>
              <a:rPr lang="en-US" sz="2200" dirty="0"/>
              <a:t>, parental involvement, computer assistance.</a:t>
            </a:r>
          </a:p>
        </p:txBody>
      </p:sp>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2" y="5219184"/>
            <a:ext cx="8686798" cy="133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49510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105400"/>
            <a:ext cx="8305800" cy="718032"/>
          </a:xfrm>
        </p:spPr>
        <p:txBody>
          <a:bodyPr/>
          <a:lstStyle/>
          <a:p>
            <a:r>
              <a:rPr lang="en-US" dirty="0" err="1" smtClean="0"/>
              <a:t>Schoolwide</a:t>
            </a:r>
            <a:r>
              <a:rPr lang="en-US" dirty="0" smtClean="0"/>
              <a:t> Program Schools</a:t>
            </a:r>
            <a:endParaRPr lang="en-US" dirty="0"/>
          </a:p>
        </p:txBody>
      </p:sp>
    </p:spTree>
    <p:extLst>
      <p:ext uri="{BB962C8B-B14F-4D97-AF65-F5344CB8AC3E}">
        <p14:creationId xmlns:p14="http://schemas.microsoft.com/office/powerpoint/2010/main" val="1285625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
          <p:cNvSpPr txBox="1">
            <a:spLocks/>
          </p:cNvSpPr>
          <p:nvPr/>
        </p:nvSpPr>
        <p:spPr>
          <a:xfrm>
            <a:off x="457200" y="990600"/>
            <a:ext cx="8305800" cy="1752600"/>
          </a:xfrm>
          <a:prstGeom prst="rect">
            <a:avLst/>
          </a:prstGeom>
        </p:spPr>
        <p:txBody>
          <a:bodyPr>
            <a:normAutofit fontScale="92500" lnSpcReduction="20000"/>
          </a:bodyPr>
          <a:lst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buNone/>
            </a:pPr>
            <a:r>
              <a:rPr lang="en-US" sz="3000" b="1" dirty="0" smtClean="0"/>
              <a:t>Staff – </a:t>
            </a:r>
            <a:r>
              <a:rPr lang="en-US" sz="3000" b="1" dirty="0" err="1" smtClean="0"/>
              <a:t>Schoolwide</a:t>
            </a:r>
            <a:r>
              <a:rPr lang="en-US" sz="3000" b="1" dirty="0" smtClean="0"/>
              <a:t> Program Schools</a:t>
            </a:r>
          </a:p>
          <a:p>
            <a:pPr marL="0" indent="0">
              <a:buNone/>
            </a:pPr>
            <a:endParaRPr lang="en-US" dirty="0"/>
          </a:p>
          <a:p>
            <a:pPr marL="0" indent="0">
              <a:buNone/>
            </a:pPr>
            <a:r>
              <a:rPr lang="en-US" dirty="0" smtClean="0"/>
              <a:t>Complete the following table for your </a:t>
            </a:r>
            <a:r>
              <a:rPr lang="en-US" dirty="0" err="1" smtClean="0"/>
              <a:t>schoolwide</a:t>
            </a:r>
            <a:r>
              <a:rPr lang="en-US" dirty="0" smtClean="0"/>
              <a:t> program schools, if any, including </a:t>
            </a:r>
            <a:r>
              <a:rPr lang="en-US" smtClean="0"/>
              <a:t>summer school.  </a:t>
            </a:r>
            <a:r>
              <a:rPr lang="en-US" dirty="0" smtClean="0"/>
              <a:t>Include ALL instructional paraprofessionals whether or not they are being paid out of Title I funds.</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277088"/>
            <a:ext cx="8534400" cy="9901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30203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343400"/>
            <a:ext cx="8763000" cy="685800"/>
          </a:xfrm>
        </p:spPr>
        <p:txBody>
          <a:bodyPr/>
          <a:lstStyle/>
          <a:p>
            <a:r>
              <a:rPr lang="en-US" dirty="0" smtClean="0"/>
              <a:t>Title I-A – Neglected Students Served</a:t>
            </a:r>
            <a:endParaRPr lang="en-US" dirty="0"/>
          </a:p>
        </p:txBody>
      </p:sp>
      <p:sp>
        <p:nvSpPr>
          <p:cNvPr id="3" name="Text Placeholder 2"/>
          <p:cNvSpPr>
            <a:spLocks noGrp="1"/>
          </p:cNvSpPr>
          <p:nvPr>
            <p:ph type="body" idx="1"/>
          </p:nvPr>
        </p:nvSpPr>
        <p:spPr>
          <a:xfrm>
            <a:off x="228600" y="5012987"/>
            <a:ext cx="8763000" cy="1083013"/>
          </a:xfrm>
        </p:spPr>
        <p:txBody>
          <a:bodyPr>
            <a:noAutofit/>
          </a:bodyPr>
          <a:lstStyle/>
          <a:p>
            <a:r>
              <a:rPr lang="en-US" dirty="0"/>
              <a:t>Sect. 1113, (c)(3)(B) of </a:t>
            </a:r>
            <a:r>
              <a:rPr lang="en-US" dirty="0" smtClean="0"/>
              <a:t>the Elementary and Secondary Schools Act states </a:t>
            </a:r>
            <a:r>
              <a:rPr lang="en-US" dirty="0"/>
              <a:t>that an LEA shall reserve funds as necessary to serve children in local institutions for neglected children.</a:t>
            </a:r>
          </a:p>
        </p:txBody>
      </p:sp>
    </p:spTree>
    <p:extLst>
      <p:ext uri="{BB962C8B-B14F-4D97-AF65-F5344CB8AC3E}">
        <p14:creationId xmlns:p14="http://schemas.microsoft.com/office/powerpoint/2010/main" val="689174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4953000"/>
            <a:ext cx="8839200" cy="1083013"/>
          </a:xfrm>
        </p:spPr>
        <p:txBody>
          <a:bodyPr>
            <a:normAutofit fontScale="92500" lnSpcReduction="20000"/>
          </a:bodyPr>
          <a:lstStyle/>
          <a:p>
            <a:r>
              <a:rPr lang="en-US" dirty="0" smtClean="0"/>
              <a:t>In the table that follows, </a:t>
            </a:r>
            <a:r>
              <a:rPr lang="en-US" b="1" dirty="0" smtClean="0"/>
              <a:t>Budget </a:t>
            </a:r>
            <a:r>
              <a:rPr lang="en-US" b="1" dirty="0"/>
              <a:t>Amounts </a:t>
            </a:r>
            <a:r>
              <a:rPr lang="en-US" dirty="0"/>
              <a:t>are populated based </a:t>
            </a:r>
            <a:r>
              <a:rPr lang="en-US" dirty="0" smtClean="0"/>
              <a:t>on the </a:t>
            </a:r>
            <a:r>
              <a:rPr lang="en-US" dirty="0"/>
              <a:t>last approved FY14 ESEA Consolidated application or amendment</a:t>
            </a:r>
            <a:r>
              <a:rPr lang="en-US" dirty="0" smtClean="0"/>
              <a:t>.  Enter the </a:t>
            </a:r>
            <a:r>
              <a:rPr lang="en-US" b="1" dirty="0" smtClean="0"/>
              <a:t>Actual Expenses </a:t>
            </a:r>
            <a:r>
              <a:rPr lang="en-US" dirty="0" smtClean="0"/>
              <a:t>next to each budgeted amount.  The system should calculate the difference between budgeted and actual.</a:t>
            </a:r>
            <a:endParaRPr lang="en-US" dirty="0"/>
          </a:p>
        </p:txBody>
      </p:sp>
      <p:sp>
        <p:nvSpPr>
          <p:cNvPr id="3" name="Title 2"/>
          <p:cNvSpPr>
            <a:spLocks noGrp="1"/>
          </p:cNvSpPr>
          <p:nvPr>
            <p:ph type="title"/>
          </p:nvPr>
        </p:nvSpPr>
        <p:spPr>
          <a:xfrm>
            <a:off x="152400" y="4343400"/>
            <a:ext cx="8610600" cy="609600"/>
          </a:xfrm>
        </p:spPr>
        <p:txBody>
          <a:bodyPr>
            <a:normAutofit fontScale="90000"/>
          </a:bodyPr>
          <a:lstStyle/>
          <a:p>
            <a:r>
              <a:rPr lang="en-US" dirty="0" smtClean="0"/>
              <a:t>Set Asides Table</a:t>
            </a:r>
            <a:endParaRPr lang="en-US" sz="2200" dirty="0"/>
          </a:p>
        </p:txBody>
      </p:sp>
    </p:spTree>
    <p:extLst>
      <p:ext uri="{BB962C8B-B14F-4D97-AF65-F5344CB8AC3E}">
        <p14:creationId xmlns:p14="http://schemas.microsoft.com/office/powerpoint/2010/main" val="34882511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52400"/>
            <a:ext cx="8229600" cy="1066800"/>
          </a:xfrm>
        </p:spPr>
        <p:txBody>
          <a:bodyPr>
            <a:normAutofit fontScale="90000"/>
          </a:bodyPr>
          <a:lstStyle/>
          <a:p>
            <a:r>
              <a:rPr lang="en-US" sz="2200" dirty="0" smtClean="0"/>
              <a:t>Complete </a:t>
            </a:r>
            <a:r>
              <a:rPr lang="en-US" sz="2200" dirty="0"/>
              <a:t>the following table, providing the total number of local neglected students served by the LEA with Title I-A funding in each category.</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57300"/>
            <a:ext cx="8700206" cy="3538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775200"/>
            <a:ext cx="8700206" cy="18485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94246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529" y="228599"/>
            <a:ext cx="8741403" cy="47190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529" y="4947685"/>
            <a:ext cx="8741403" cy="16055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5025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457200" y="685800"/>
            <a:ext cx="8305800" cy="718032"/>
          </a:xfrm>
          <a:prstGeom prst="rect">
            <a:avLst/>
          </a:prstGeom>
        </p:spPr>
        <p:txBody>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r>
              <a:rPr lang="en-US" dirty="0" smtClean="0"/>
              <a:t>Discrepancies: Budgeted vs. Actual</a:t>
            </a:r>
            <a:endParaRPr lang="en-US" dirty="0"/>
          </a:p>
        </p:txBody>
      </p:sp>
      <p:sp>
        <p:nvSpPr>
          <p:cNvPr id="3" name="Text Placeholder 1"/>
          <p:cNvSpPr txBox="1">
            <a:spLocks/>
          </p:cNvSpPr>
          <p:nvPr/>
        </p:nvSpPr>
        <p:spPr>
          <a:xfrm>
            <a:off x="415135" y="1752600"/>
            <a:ext cx="8305800" cy="2590800"/>
          </a:xfrm>
          <a:prstGeom prst="rect">
            <a:avLst/>
          </a:prstGeom>
        </p:spPr>
        <p:txBody>
          <a:bodyPr>
            <a:normAutofit/>
          </a:bodyPr>
          <a:lst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r>
              <a:rPr lang="en-US" dirty="0" smtClean="0"/>
              <a:t>In the text box below, explain any discrepancies between </a:t>
            </a:r>
            <a:r>
              <a:rPr lang="en-US" b="1" dirty="0" smtClean="0"/>
              <a:t>Budget Amounts </a:t>
            </a:r>
            <a:r>
              <a:rPr lang="en-US" dirty="0" smtClean="0"/>
              <a:t>and </a:t>
            </a:r>
            <a:r>
              <a:rPr lang="en-US" b="1" dirty="0" smtClean="0"/>
              <a:t>Actual Expenses </a:t>
            </a:r>
            <a:r>
              <a:rPr lang="en-US" dirty="0" smtClean="0"/>
              <a:t>in the Set-Asides table above.</a:t>
            </a:r>
          </a:p>
          <a:p>
            <a:r>
              <a:rPr lang="en-US" dirty="0" smtClean="0"/>
              <a:t>As applicable, </a:t>
            </a:r>
            <a:r>
              <a:rPr lang="en-US" dirty="0"/>
              <a:t>c</a:t>
            </a:r>
            <a:r>
              <a:rPr lang="en-US" dirty="0" smtClean="0"/>
              <a:t>learly identify each set aside by its name and, in particular, why </a:t>
            </a:r>
            <a:r>
              <a:rPr lang="en-US" i="1" dirty="0" smtClean="0"/>
              <a:t>required</a:t>
            </a:r>
            <a:r>
              <a:rPr lang="en-US" dirty="0" smtClean="0"/>
              <a:t> set asides were not fully expended.</a:t>
            </a:r>
          </a:p>
          <a:p>
            <a:r>
              <a:rPr lang="en-US" dirty="0" smtClean="0"/>
              <a:t>Be as succinct as possible while providing a full explanation.</a:t>
            </a:r>
          </a:p>
          <a:p>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 y="4572000"/>
            <a:ext cx="870585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5181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Complete the following two tables and justification text box, if applicable.</a:t>
            </a:r>
            <a:endParaRPr lang="en-US" dirty="0"/>
          </a:p>
        </p:txBody>
      </p:sp>
      <p:sp>
        <p:nvSpPr>
          <p:cNvPr id="3" name="Title 2"/>
          <p:cNvSpPr>
            <a:spLocks noGrp="1"/>
          </p:cNvSpPr>
          <p:nvPr>
            <p:ph type="title"/>
          </p:nvPr>
        </p:nvSpPr>
        <p:spPr/>
        <p:txBody>
          <a:bodyPr>
            <a:normAutofit/>
          </a:bodyPr>
          <a:lstStyle/>
          <a:p>
            <a:r>
              <a:rPr lang="en-US" dirty="0" smtClean="0"/>
              <a:t>Services to Private Schools </a:t>
            </a:r>
            <a:r>
              <a:rPr lang="en-US" sz="2700" dirty="0" smtClean="0"/>
              <a:t>(does not apply to charter schools)</a:t>
            </a:r>
            <a:endParaRPr lang="en-US" sz="2700" dirty="0"/>
          </a:p>
        </p:txBody>
      </p:sp>
    </p:spTree>
    <p:extLst>
      <p:ext uri="{BB962C8B-B14F-4D97-AF65-F5344CB8AC3E}">
        <p14:creationId xmlns:p14="http://schemas.microsoft.com/office/powerpoint/2010/main" val="2843706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28600"/>
            <a:ext cx="8229600" cy="3124200"/>
          </a:xfrm>
        </p:spPr>
        <p:txBody>
          <a:bodyPr>
            <a:noAutofit/>
          </a:bodyPr>
          <a:lstStyle/>
          <a:p>
            <a:r>
              <a:rPr lang="en-US" sz="2400" dirty="0"/>
              <a:t>Title I Services to Private </a:t>
            </a:r>
            <a:r>
              <a:rPr lang="en-US" sz="2400" dirty="0" smtClean="0"/>
              <a:t>Schools</a:t>
            </a:r>
            <a:br>
              <a:rPr lang="en-US" sz="2400" dirty="0" smtClean="0"/>
            </a:br>
            <a:r>
              <a:rPr lang="en-US" sz="800" dirty="0"/>
              <a:t/>
            </a:r>
            <a:br>
              <a:rPr lang="en-US" sz="800" dirty="0"/>
            </a:br>
            <a:r>
              <a:rPr lang="en-US" sz="2000" dirty="0" smtClean="0"/>
              <a:t>For each category in </a:t>
            </a:r>
            <a:r>
              <a:rPr lang="en-US" sz="2000" dirty="0"/>
              <a:t>the table below, indicate the amount set aside from Title I for services to eligible private schools. Enter </a:t>
            </a:r>
            <a:r>
              <a:rPr lang="en-US" sz="2000" dirty="0" smtClean="0"/>
              <a:t>zeroes</a:t>
            </a:r>
            <a:r>
              <a:rPr lang="en-US" sz="2000" dirty="0"/>
              <a:t>, if no amount was set aside.</a:t>
            </a:r>
            <a:br>
              <a:rPr lang="en-US" sz="2000" dirty="0"/>
            </a:br>
            <a:r>
              <a:rPr lang="en-US" sz="800" dirty="0"/>
              <a:t/>
            </a:r>
            <a:br>
              <a:rPr lang="en-US" sz="800" dirty="0"/>
            </a:br>
            <a:r>
              <a:rPr lang="en-US" sz="2000" dirty="0"/>
              <a:t>NOTE: </a:t>
            </a:r>
            <a:r>
              <a:rPr lang="en-US" sz="2000" u="sng" dirty="0"/>
              <a:t>Column 5 pertains only to professional development (row </a:t>
            </a:r>
            <a:r>
              <a:rPr lang="en-US" sz="2000" u="sng" dirty="0" smtClean="0"/>
              <a:t>3)</a:t>
            </a:r>
            <a:r>
              <a:rPr lang="en-US" sz="2000" dirty="0" smtClean="0"/>
              <a:t>.</a:t>
            </a:r>
            <a:r>
              <a:rPr lang="en-US" sz="2000" dirty="0"/>
              <a:t/>
            </a:r>
            <a:br>
              <a:rPr lang="en-US" sz="2000" dirty="0"/>
            </a:br>
            <a:r>
              <a:rPr lang="en-US" sz="800" dirty="0"/>
              <a:t/>
            </a:r>
            <a:br>
              <a:rPr lang="en-US" sz="800" dirty="0"/>
            </a:br>
            <a:r>
              <a:rPr lang="en-US" sz="2000" dirty="0"/>
              <a:t>If you did not set aside Title I funds for private schools, complete the justification that follows Private School Student Participation by Grade below.</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505201"/>
            <a:ext cx="8739349"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9703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363379"/>
            <a:ext cx="8591550" cy="34753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811" y="4826030"/>
            <a:ext cx="8593529" cy="18414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73132" y="228600"/>
            <a:ext cx="8623217" cy="1138773"/>
          </a:xfrm>
          <a:prstGeom prst="rect">
            <a:avLst/>
          </a:prstGeom>
          <a:noFill/>
        </p:spPr>
        <p:txBody>
          <a:bodyPr wrap="square" rtlCol="0">
            <a:spAutoFit/>
          </a:bodyPr>
          <a:lstStyle/>
          <a:p>
            <a:r>
              <a:rPr lang="en-US" sz="2400" dirty="0" smtClean="0"/>
              <a:t>Private School Student Participation by Grade</a:t>
            </a:r>
          </a:p>
          <a:p>
            <a:endParaRPr lang="en-US" sz="800" dirty="0" smtClean="0"/>
          </a:p>
          <a:p>
            <a:r>
              <a:rPr lang="en-US" dirty="0" smtClean="0"/>
              <a:t>Complete the following table, providing the total number of private school students served by the LEA in each category.</a:t>
            </a:r>
            <a:endParaRPr lang="en-US" dirty="0"/>
          </a:p>
        </p:txBody>
      </p:sp>
    </p:spTree>
    <p:extLst>
      <p:ext uri="{BB962C8B-B14F-4D97-AF65-F5344CB8AC3E}">
        <p14:creationId xmlns:p14="http://schemas.microsoft.com/office/powerpoint/2010/main" val="2614590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458200" cy="2057400"/>
          </a:xfrm>
        </p:spPr>
        <p:txBody>
          <a:bodyPr>
            <a:normAutofit/>
          </a:bodyPr>
          <a:lstStyle/>
          <a:p>
            <a:r>
              <a:rPr lang="en-US" sz="2700" dirty="0"/>
              <a:t>Justification - No Set Aside for Private Schools</a:t>
            </a:r>
            <a:br>
              <a:rPr lang="en-US" sz="2700" dirty="0"/>
            </a:br>
            <a:r>
              <a:rPr lang="en-US" sz="900" dirty="0"/>
              <a:t/>
            </a:r>
            <a:br>
              <a:rPr lang="en-US" sz="900" dirty="0"/>
            </a:br>
            <a:r>
              <a:rPr lang="en-US" sz="2200" dirty="0"/>
              <a:t>If the full Title I set aside amount for Private Schools was not expended, complete the justification. Please indicate if you do not have participating private schools. </a:t>
            </a:r>
            <a:br>
              <a:rPr lang="en-US" sz="2200" dirty="0"/>
            </a:br>
            <a:endParaRPr lang="en-US" sz="2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819400"/>
            <a:ext cx="8686800" cy="8820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7484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 y="5029200"/>
            <a:ext cx="8991600" cy="1066800"/>
          </a:xfrm>
        </p:spPr>
        <p:txBody>
          <a:bodyPr>
            <a:noAutofit/>
          </a:bodyPr>
          <a:lstStyle/>
          <a:p>
            <a:r>
              <a:rPr lang="en-US" sz="1600" u="sng" dirty="0"/>
              <a:t>If your Title I allocation was greater than $500,000</a:t>
            </a:r>
            <a:r>
              <a:rPr lang="en-US" sz="1600" dirty="0"/>
              <a:t>, you were required to </a:t>
            </a:r>
            <a:r>
              <a:rPr lang="en-US" sz="1600" b="1" dirty="0"/>
              <a:t>expend</a:t>
            </a:r>
            <a:r>
              <a:rPr lang="en-US" sz="1600" dirty="0"/>
              <a:t> at least 1% ($5,000 and up) on parent involvement activities. In addition, only 5% of the 1% of set-aside funds were permitted to be spent at the LEA level. The remainder must have been distributed to and spent at your Title I schools. </a:t>
            </a:r>
            <a:r>
              <a:rPr lang="en-US" sz="1600" dirty="0" smtClean="0"/>
              <a:t> NOTE:  If your Title I allocation is less than $500,000, this set aside does not apply to your LEA.</a:t>
            </a:r>
            <a:endParaRPr lang="en-US" sz="1600" dirty="0"/>
          </a:p>
        </p:txBody>
      </p:sp>
      <p:sp>
        <p:nvSpPr>
          <p:cNvPr id="3" name="Title 2"/>
          <p:cNvSpPr>
            <a:spLocks noGrp="1"/>
          </p:cNvSpPr>
          <p:nvPr>
            <p:ph type="title"/>
          </p:nvPr>
        </p:nvSpPr>
        <p:spPr>
          <a:xfrm>
            <a:off x="152400" y="4343400"/>
            <a:ext cx="8839200" cy="609600"/>
          </a:xfrm>
        </p:spPr>
        <p:txBody>
          <a:bodyPr>
            <a:normAutofit fontScale="90000"/>
          </a:bodyPr>
          <a:lstStyle/>
          <a:p>
            <a:r>
              <a:rPr lang="en-US" dirty="0" smtClean="0"/>
              <a:t>Parent Involvement 1% Set Aside Distribution</a:t>
            </a:r>
            <a:endParaRPr lang="en-US" sz="2700" dirty="0"/>
          </a:p>
        </p:txBody>
      </p:sp>
    </p:spTree>
    <p:extLst>
      <p:ext uri="{BB962C8B-B14F-4D97-AF65-F5344CB8AC3E}">
        <p14:creationId xmlns:p14="http://schemas.microsoft.com/office/powerpoint/2010/main" val="35613777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51710&quot;&gt;&lt;object type=&quot;3&quot; unique_id=&quot;51711&quot;&gt;&lt;property id=&quot;20148&quot; value=&quot;5&quot;/&gt;&lt;property id=&quot;20300&quot; value=&quot;Slide 1 - &amp;quot;FY15 Title I Completion Report Directions&amp;quot;&quot;/&gt;&lt;property id=&quot;20307&quot; value=&quot;256&quot;/&gt;&lt;/object&gt;&lt;object type=&quot;3&quot; unique_id=&quot;51712&quot;&gt;&lt;property id=&quot;20148&quot; value=&quot;5&quot;/&gt;&lt;property id=&quot;20300&quot; value=&quot;Slide 2 - &amp;quot;Set Asides Table&amp;quot;&quot;/&gt;&lt;property id=&quot;20307&quot; value=&quot;257&quot;/&gt;&lt;/object&gt;&lt;object type=&quot;3&quot; unique_id=&quot;51713&quot;&gt;&lt;property id=&quot;20148&quot; value=&quot;5&quot;/&gt;&lt;property id=&quot;20300&quot; value=&quot;Slide 3&quot;/&gt;&lt;property id=&quot;20307&quot; value=&quot;258&quot;/&gt;&lt;/object&gt;&lt;object type=&quot;3&quot; unique_id=&quot;51714&quot;&gt;&lt;property id=&quot;20148&quot; value=&quot;5&quot;/&gt;&lt;property id=&quot;20300&quot; value=&quot;Slide 4&quot;/&gt;&lt;property id=&quot;20307&quot; value=&quot;261&quot;/&gt;&lt;/object&gt;&lt;object type=&quot;3&quot; unique_id=&quot;51715&quot;&gt;&lt;property id=&quot;20148&quot; value=&quot;5&quot;/&gt;&lt;property id=&quot;20300&quot; value=&quot;Slide 5 - &amp;quot;Services to Private Schools (does not apply to charter schools)&amp;quot;&quot;/&gt;&lt;property id=&quot;20307&quot; value=&quot;262&quot;/&gt;&lt;/object&gt;&lt;object type=&quot;3&quot; unique_id=&quot;51716&quot;&gt;&lt;property id=&quot;20148&quot; value=&quot;5&quot;/&gt;&lt;property id=&quot;20300&quot; value=&quot;Slide 6 - &amp;quot;Title I Services to Private Schools  For each category in the table below, indicate the amount set aside from Title&quot;/&gt;&lt;property id=&quot;20307&quot; value=&quot;260&quot;/&gt;&lt;/object&gt;&lt;object type=&quot;3&quot; unique_id=&quot;51717&quot;&gt;&lt;property id=&quot;20148&quot; value=&quot;5&quot;/&gt;&lt;property id=&quot;20300&quot; value=&quot;Slide 7&quot;/&gt;&lt;property id=&quot;20307&quot; value=&quot;263&quot;/&gt;&lt;/object&gt;&lt;object type=&quot;3&quot; unique_id=&quot;51718&quot;&gt;&lt;property id=&quot;20148&quot; value=&quot;5&quot;/&gt;&lt;property id=&quot;20300&quot; value=&quot;Slide 8 - &amp;quot;Justification - No Set Aside for Private Schools  If the full Title I set aside amount for Private Schools was not &quot;/&gt;&lt;property id=&quot;20307&quot; value=&quot;264&quot;/&gt;&lt;/object&gt;&lt;object type=&quot;3&quot; unique_id=&quot;51719&quot;&gt;&lt;property id=&quot;20148&quot; value=&quot;5&quot;/&gt;&lt;property id=&quot;20300&quot; value=&quot;Slide 9 - &amp;quot;Parent Involvement 1% Set Aside Distribution&amp;quot;&quot;/&gt;&lt;property id=&quot;20307&quot; value=&quot;266&quot;/&gt;&lt;/object&gt;&lt;object type=&quot;3&quot; unique_id=&quot;51720&quot;&gt;&lt;property id=&quot;20148&quot; value=&quot;5&quot;/&gt;&lt;property id=&quot;20300&quot; value=&quot;Slide 10 - &amp;quot;1% Obligation:  The following is an example of obligated amounts for the parent involvement set aside ($500,000+ a&quot;/&gt;&lt;property id=&quot;20307&quot; value=&quot;265&quot;/&gt;&lt;/object&gt;&lt;object type=&quot;3&quot; unique_id=&quot;51721&quot;&gt;&lt;property id=&quot;20148&quot; value=&quot;5&quot;/&gt;&lt;property id=&quot;20300&quot; value=&quot;Slide 11 - &amp;quot;If your LEA had a Title I allocation of $500,000 or more, complete the following table for activities supported by&quot;/&gt;&lt;property id=&quot;20307&quot; value=&quot;268&quot;/&gt;&lt;/object&gt;&lt;object type=&quot;3&quot; unique_id=&quot;51722&quot;&gt;&lt;property id=&quot;20148&quot; value=&quot;5&quot;/&gt;&lt;property id=&quot;20300&quot; value=&quot;Slide 12&quot;/&gt;&lt;property id=&quot;20307&quot; value=&quot;269&quot;/&gt;&lt;/object&gt;&lt;object type=&quot;3&quot; unique_id=&quot;51723&quot;&gt;&lt;property id=&quot;20148&quot; value=&quot;5&quot;/&gt;&lt;property id=&quot;20300&quot; value=&quot;Slide 13 - &amp;quot; Public School Choice Set Aside&amp;quot;&quot;/&gt;&lt;property id=&quot;20307&quot; value=&quot;271&quot;/&gt;&lt;/object&gt;&lt;object type=&quot;3&quot; unique_id=&quot;51724&quot;&gt;&lt;property id=&quot;20148&quot; value=&quot;5&quot;/&gt;&lt;property id=&quot;20300&quot; value=&quot;Slide 14 - &amp;quot;  Public School Choice Set Aside for Priority or Focus Schools&amp;quot;&quot;/&gt;&lt;property id=&quot;20307&quot; value=&quot;270&quot;/&gt;&lt;/object&gt;&lt;object type=&quot;3&quot; unique_id=&quot;51725&quot;&gt;&lt;property id=&quot;20148&quot; value=&quot;5&quot;/&gt;&lt;property id=&quot;20300&quot; value=&quot;Slide 15 - &amp;quot;Targeted Assistance Schools&amp;quot;&quot;/&gt;&lt;property id=&quot;20307&quot; value=&quot;272&quot;/&gt;&lt;/object&gt;&lt;object type=&quot;3&quot; unique_id=&quot;51726&quot;&gt;&lt;property id=&quot;20148&quot; value=&quot;5&quot;/&gt;&lt;property id=&quot;20300&quot; value=&quot;Slide 16 - &amp;quot;Targeted Assistance Instructional Support (including summer school)&amp;quot;&quot;/&gt;&lt;property id=&quot;20307&quot; value=&quot;273&quot;/&gt;&lt;/object&gt;&lt;object type=&quot;3&quot; unique_id=&quot;51727&quot;&gt;&lt;property id=&quot;20148&quot; value=&quot;5&quot;/&gt;&lt;property id=&quot;20300&quot; value=&quot;Slide 17 - &amp;quot;Schoolwide Program Schools&amp;quot;&quot;/&gt;&lt;property id=&quot;20307&quot; value=&quot;274&quot;/&gt;&lt;/object&gt;&lt;object type=&quot;3&quot; unique_id=&quot;51728&quot;&gt;&lt;property id=&quot;20148&quot; value=&quot;5&quot;/&gt;&lt;property id=&quot;20300&quot; value=&quot;Slide 18&quot;/&gt;&lt;property id=&quot;20307&quot; value=&quot;275&quot;/&gt;&lt;/object&gt;&lt;object type=&quot;3&quot; unique_id=&quot;51729&quot;&gt;&lt;property id=&quot;20148&quot; value=&quot;5&quot;/&gt;&lt;property id=&quot;20300&quot; value=&quot;Slide 19 - &amp;quot;Title I-A – Neglected Students Served&amp;quot;&quot;/&gt;&lt;property id=&quot;20307&quot; value=&quot;276&quot;/&gt;&lt;/object&gt;&lt;object type=&quot;3&quot; unique_id=&quot;51730&quot;&gt;&lt;property id=&quot;20148&quot; value=&quot;5&quot;/&gt;&lt;property id=&quot;20300&quot; value=&quot;Slide 20 - &amp;quot;Complete the following table, providing the total number of local neglected students served by the LEA with Title &quot;/&gt;&lt;property id=&quot;20307&quot; value=&quot;277&quot;/&gt;&lt;/object&gt;&lt;/object&gt;&lt;object type=&quot;8&quot; unique_id=&quot;51752&quot;&gt;&lt;/object&gt;&lt;/object&gt;&lt;/database&gt;"/>
  <p:tag name="MMPROD_NEXTUNIQUEID" val="10010"/>
  <p:tag name="SECTOMILLISECCONVERTED" val="1"/>
</p:tagLst>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230</TotalTime>
  <Words>644</Words>
  <Application>Microsoft Office PowerPoint</Application>
  <PresentationFormat>On-screen Show (4:3)</PresentationFormat>
  <Paragraphs>46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Thatch</vt:lpstr>
      <vt:lpstr>FY15 Title I Completion Report Directions</vt:lpstr>
      <vt:lpstr>Set Asides Table</vt:lpstr>
      <vt:lpstr>PowerPoint Presentation</vt:lpstr>
      <vt:lpstr>PowerPoint Presentation</vt:lpstr>
      <vt:lpstr>Services to Private Schools (does not apply to charter schools)</vt:lpstr>
      <vt:lpstr>Title I Services to Private Schools  For each category in the table below, indicate the amount set aside from Title I for services to eligible private schools. Enter zeroes, if no amount was set aside.  NOTE: Column 5 pertains only to professional development (row 3).  If you did not set aside Title I funds for private schools, complete the justification that follows Private School Student Participation by Grade below.</vt:lpstr>
      <vt:lpstr>PowerPoint Presentation</vt:lpstr>
      <vt:lpstr>Justification - No Set Aside for Private Schools  If the full Title I set aside amount for Private Schools was not expended, complete the justification. Please indicate if you do not have participating private schools.  </vt:lpstr>
      <vt:lpstr>Parent Involvement 1% Set Aside Distribution</vt:lpstr>
      <vt:lpstr>1% Obligation:  The following is an example of obligated amounts for the parent involvement set aside ($500,000+ allocation).</vt:lpstr>
      <vt:lpstr>If your LEA had a Title I allocation of $500,000 or more, complete the following table for activities supported by the required 1% set aside indicated in the Parent Involvement Carryover table above. If you expended more than the 1%, do not include those funds in columns 1 and 2. Select all that were completed by the LEA or its Title I schools for the 2013-2014 school year.   The total under column 1 (district/charter holder expenditures) plus the total under column 2 (school-level expenditures) should equal the required 1% set aside amount. Note: The total for column 1 should not exceed 5% of the 1% set aside amount.  Enter any other federal, state, or local funds that were used in column 3. "Other Funds".  Enter zeroes if none.  In column 4, enter the name of the school(s) that received the services listed.</vt:lpstr>
      <vt:lpstr>PowerPoint Presentation</vt:lpstr>
      <vt:lpstr> Public School Choice Set Aside</vt:lpstr>
      <vt:lpstr>  Public School Choice Set Aside for Priority or Focus Schools</vt:lpstr>
      <vt:lpstr>Targeted Assistance Schools</vt:lpstr>
      <vt:lpstr>Targeted Assistance Instructional Support (including summer school)</vt:lpstr>
      <vt:lpstr>Schoolwide Program Schools</vt:lpstr>
      <vt:lpstr>PowerPoint Presentation</vt:lpstr>
      <vt:lpstr>Title I-A – Neglected Students Served</vt:lpstr>
      <vt:lpstr>Complete the following table, providing the total number of local neglected students served by the LEA with Title I-A funding in each category.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FY14 Title I Completion Report Directions</dc:title>
  <dc:creator>Nadine</dc:creator>
  <cp:lastModifiedBy>Johnson, Alice</cp:lastModifiedBy>
  <cp:revision>36</cp:revision>
  <dcterms:created xsi:type="dcterms:W3CDTF">2014-07-27T23:55:23Z</dcterms:created>
  <dcterms:modified xsi:type="dcterms:W3CDTF">2016-09-15T21:33:59Z</dcterms:modified>
</cp:coreProperties>
</file>